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7" r:id="rId24"/>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351F4AA-1714-7565-285C-48EFC3F0E072}" name="viresh yadav" initials="vy" userId="f613b18f84ee039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ADE614-8C8E-4A93-A566-2522E5DCF4D8}" v="1313" dt="2022-11-25T11:54:46.658"/>
    <p1510:client id="{567EC65A-8979-4AF0-9F62-0B1A6DC0890B}" v="6" dt="2022-11-24T09:10:53.437"/>
    <p1510:client id="{96244F34-609F-4766-A726-31CF07C0791F}" v="545" dt="2022-11-23T12:04:37.248"/>
    <p1510:client id="{B9DCFE42-1CD5-4202-8C71-3C6DF19F32BF}" v="84" dt="2022-11-23T15:40:05.459"/>
    <p1510:client id="{CAEBE0CC-3311-4750-9714-79233E40CA6C}" v="24" dt="2022-11-23T15:33:30.202"/>
    <p1510:client id="{F4EF9D60-C310-4386-B732-EF956E9CA909}" v="171" dt="2022-11-23T12:27:31.3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5FDEBD-DAEC-4F25-9D28-8F8BFAD5EA00}" type="datetimeFigureOut">
              <a:t>11/25/2022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3E4D5B-57F2-4877-A988-EEC156916AE2}" type="slidenum">
              <a:t>‹#›</a:t>
            </a:fld>
            <a:endParaRPr lang="en-GB"/>
          </a:p>
        </p:txBody>
      </p:sp>
    </p:spTree>
    <p:extLst>
      <p:ext uri="{BB962C8B-B14F-4D97-AF65-F5344CB8AC3E}">
        <p14:creationId xmlns:p14="http://schemas.microsoft.com/office/powerpoint/2010/main" val="3801375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EDA</a:t>
            </a:r>
          </a:p>
        </p:txBody>
      </p:sp>
      <p:sp>
        <p:nvSpPr>
          <p:cNvPr id="4" name="Slide Number Placeholder 3"/>
          <p:cNvSpPr>
            <a:spLocks noGrp="1"/>
          </p:cNvSpPr>
          <p:nvPr>
            <p:ph type="sldNum" sz="quarter" idx="5"/>
          </p:nvPr>
        </p:nvSpPr>
        <p:spPr/>
        <p:txBody>
          <a:bodyPr/>
          <a:lstStyle/>
          <a:p>
            <a:fld id="{0C3E4D5B-57F2-4877-A988-EEC156916AE2}" type="slidenum">
              <a:t>1</a:t>
            </a:fld>
            <a:endParaRPr lang="en-GB"/>
          </a:p>
        </p:txBody>
      </p:sp>
    </p:spTree>
    <p:extLst>
      <p:ext uri="{BB962C8B-B14F-4D97-AF65-F5344CB8AC3E}">
        <p14:creationId xmlns:p14="http://schemas.microsoft.com/office/powerpoint/2010/main" val="1618481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25/11/2022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25/11/2022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25/11/2022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25/11/2022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25/11/2022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25/11/2022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25/11/2022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25/11/2022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25/11/2022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25/11/2022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25/11/2022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25/11/2022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cs typeface="Calibri Light"/>
              </a:rPr>
              <a:t>Project –problem statement</a:t>
            </a:r>
            <a:br>
              <a:rPr lang="en-GB">
                <a:cs typeface="Calibri Light"/>
              </a:rPr>
            </a:br>
            <a:endParaRPr lang="en-GB"/>
          </a:p>
        </p:txBody>
      </p:sp>
      <p:sp>
        <p:nvSpPr>
          <p:cNvPr id="3" name="Subtitle 2"/>
          <p:cNvSpPr>
            <a:spLocks noGrp="1"/>
          </p:cNvSpPr>
          <p:nvPr>
            <p:ph idx="1"/>
          </p:nvPr>
        </p:nvSpPr>
        <p:spPr/>
        <p:txBody>
          <a:bodyPr vert="horz" lIns="91440" tIns="45720" rIns="91440" bIns="45720" rtlCol="0" anchor="t">
            <a:normAutofit lnSpcReduction="10000"/>
          </a:bodyPr>
          <a:lstStyle/>
          <a:p>
            <a:r>
              <a:rPr lang="en-GB" sz="2000">
                <a:cs typeface="Calibri"/>
              </a:rPr>
              <a:t>A us based </a:t>
            </a:r>
            <a:r>
              <a:rPr lang="en-GB" sz="2000" err="1">
                <a:cs typeface="Calibri"/>
              </a:rPr>
              <a:t>comapany</a:t>
            </a:r>
            <a:r>
              <a:rPr lang="en-GB" sz="2000">
                <a:cs typeface="Calibri"/>
              </a:rPr>
              <a:t> wants to enter in </a:t>
            </a:r>
            <a:r>
              <a:rPr lang="en-GB" sz="2000" err="1">
                <a:cs typeface="Calibri"/>
              </a:rPr>
              <a:t>Austrelian</a:t>
            </a:r>
            <a:r>
              <a:rPr lang="en-GB" sz="2000">
                <a:cs typeface="Calibri"/>
              </a:rPr>
              <a:t> real estate </a:t>
            </a:r>
            <a:r>
              <a:rPr lang="en-GB" sz="2000" err="1">
                <a:cs typeface="Calibri"/>
              </a:rPr>
              <a:t>market.company</a:t>
            </a:r>
            <a:endParaRPr lang="en-GB" sz="2000">
              <a:cs typeface="Calibri"/>
            </a:endParaRPr>
          </a:p>
          <a:p>
            <a:r>
              <a:rPr lang="en-GB" sz="2000">
                <a:cs typeface="Calibri"/>
              </a:rPr>
              <a:t>Company </a:t>
            </a:r>
            <a:r>
              <a:rPr lang="en-GB" sz="2000" err="1">
                <a:cs typeface="Calibri"/>
              </a:rPr>
              <a:t>proparty</a:t>
            </a:r>
            <a:r>
              <a:rPr lang="en-GB" sz="2000">
                <a:cs typeface="Calibri"/>
              </a:rPr>
              <a:t> and sell at high </a:t>
            </a:r>
            <a:r>
              <a:rPr lang="en-GB" sz="2000" err="1">
                <a:cs typeface="Calibri"/>
              </a:rPr>
              <a:t>price.they</a:t>
            </a:r>
            <a:r>
              <a:rPr lang="en-GB" sz="2000">
                <a:cs typeface="Calibri"/>
              </a:rPr>
              <a:t> have decided to build a machine learning context they have collected some data point in the csv file.</a:t>
            </a:r>
          </a:p>
          <a:p>
            <a:pPr marL="0" indent="0">
              <a:buNone/>
            </a:pPr>
            <a:endParaRPr lang="en-GB" sz="2000">
              <a:cs typeface="Calibri"/>
            </a:endParaRPr>
          </a:p>
          <a:p>
            <a:r>
              <a:rPr lang="en-GB" sz="2000">
                <a:cs typeface="Calibri"/>
              </a:rPr>
              <a:t>          Basic on collected </a:t>
            </a:r>
            <a:r>
              <a:rPr lang="en-GB" sz="2000" err="1">
                <a:cs typeface="Calibri"/>
              </a:rPr>
              <a:t>data,a</a:t>
            </a:r>
            <a:r>
              <a:rPr lang="en-GB" sz="2000">
                <a:cs typeface="Calibri"/>
              </a:rPr>
              <a:t> machine </a:t>
            </a:r>
            <a:r>
              <a:rPr lang="en-GB" sz="2000" err="1">
                <a:cs typeface="Calibri"/>
              </a:rPr>
              <a:t>learnning</a:t>
            </a:r>
            <a:r>
              <a:rPr lang="en-GB" sz="2000">
                <a:cs typeface="Calibri"/>
              </a:rPr>
              <a:t> model to be built and need below important things to revealed.</a:t>
            </a:r>
            <a:endParaRPr lang="en-GB">
              <a:cs typeface="Calibri"/>
            </a:endParaRPr>
          </a:p>
          <a:p>
            <a:r>
              <a:rPr lang="en-GB" sz="2000">
                <a:cs typeface="Calibri"/>
              </a:rPr>
              <a:t>                Which variable are important to predict the price of variable                                                                                     How do these variable are important to predict the price of variable describe the price of house?</a:t>
            </a:r>
            <a:br>
              <a:rPr lang="en-GB" sz="2800">
                <a:cs typeface="Calibri"/>
              </a:rPr>
            </a:br>
            <a:endParaRPr lang="en-GB" sz="2800">
              <a:cs typeface="Calibri"/>
            </a:endParaRPr>
          </a:p>
          <a:p>
            <a:r>
              <a:rPr lang="en-GB" sz="2000">
                <a:cs typeface="Calibri"/>
              </a:rPr>
              <a:t>     Once model is built it will be used by the management to see how prices </a:t>
            </a:r>
            <a:r>
              <a:rPr lang="en-GB" sz="2000" err="1">
                <a:cs typeface="Calibri"/>
              </a:rPr>
              <a:t>very</a:t>
            </a:r>
            <a:r>
              <a:rPr lang="en-GB" sz="2000">
                <a:cs typeface="Calibri"/>
              </a:rPr>
              <a:t> with the variable so that we can make their strategy and make profit. Model will also make them help to understand the market dynamics.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65DF-893F-0F82-6365-936D83FA0584}"/>
              </a:ext>
            </a:extLst>
          </p:cNvPr>
          <p:cNvSpPr>
            <a:spLocks noGrp="1"/>
          </p:cNvSpPr>
          <p:nvPr>
            <p:ph type="title"/>
          </p:nvPr>
        </p:nvSpPr>
        <p:spPr/>
        <p:txBody>
          <a:bodyPr/>
          <a:lstStyle/>
          <a:p>
            <a:endParaRPr lang="en-GB"/>
          </a:p>
        </p:txBody>
      </p:sp>
      <p:pic>
        <p:nvPicPr>
          <p:cNvPr id="4" name="Picture 4" descr="Chart, scatter chart&#10;&#10;Description automatically generated">
            <a:extLst>
              <a:ext uri="{FF2B5EF4-FFF2-40B4-BE49-F238E27FC236}">
                <a16:creationId xmlns:a16="http://schemas.microsoft.com/office/drawing/2014/main" id="{FA2408CA-C611-D3DF-5F7C-6FF06C7ABA4C}"/>
              </a:ext>
            </a:extLst>
          </p:cNvPr>
          <p:cNvPicPr>
            <a:picLocks noGrp="1" noChangeAspect="1"/>
          </p:cNvPicPr>
          <p:nvPr>
            <p:ph idx="1"/>
          </p:nvPr>
        </p:nvPicPr>
        <p:blipFill>
          <a:blip r:embed="rId2"/>
          <a:stretch>
            <a:fillRect/>
          </a:stretch>
        </p:blipFill>
        <p:spPr>
          <a:xfrm>
            <a:off x="-177153" y="-325903"/>
            <a:ext cx="12411835" cy="7186424"/>
          </a:xfrm>
        </p:spPr>
      </p:pic>
    </p:spTree>
    <p:extLst>
      <p:ext uri="{BB962C8B-B14F-4D97-AF65-F5344CB8AC3E}">
        <p14:creationId xmlns:p14="http://schemas.microsoft.com/office/powerpoint/2010/main" val="715323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889C-DF16-F869-8257-42F694B5815F}"/>
              </a:ext>
            </a:extLst>
          </p:cNvPr>
          <p:cNvSpPr>
            <a:spLocks noGrp="1"/>
          </p:cNvSpPr>
          <p:nvPr>
            <p:ph type="title"/>
          </p:nvPr>
        </p:nvSpPr>
        <p:spPr/>
        <p:txBody>
          <a:bodyPr/>
          <a:lstStyle/>
          <a:p>
            <a:endParaRPr lang="en-GB"/>
          </a:p>
        </p:txBody>
      </p:sp>
      <p:pic>
        <p:nvPicPr>
          <p:cNvPr id="4" name="Picture 4" descr="Table&#10;&#10;Description automatically generated">
            <a:extLst>
              <a:ext uri="{FF2B5EF4-FFF2-40B4-BE49-F238E27FC236}">
                <a16:creationId xmlns:a16="http://schemas.microsoft.com/office/drawing/2014/main" id="{908B895A-0645-CBD8-B161-539930279BD5}"/>
              </a:ext>
            </a:extLst>
          </p:cNvPr>
          <p:cNvPicPr>
            <a:picLocks noGrp="1" noChangeAspect="1"/>
          </p:cNvPicPr>
          <p:nvPr>
            <p:ph idx="1"/>
          </p:nvPr>
        </p:nvPicPr>
        <p:blipFill>
          <a:blip r:embed="rId2"/>
          <a:stretch>
            <a:fillRect/>
          </a:stretch>
        </p:blipFill>
        <p:spPr>
          <a:xfrm>
            <a:off x="-49566" y="-796550"/>
            <a:ext cx="12246309" cy="6469248"/>
          </a:xfrm>
        </p:spPr>
      </p:pic>
    </p:spTree>
    <p:extLst>
      <p:ext uri="{BB962C8B-B14F-4D97-AF65-F5344CB8AC3E}">
        <p14:creationId xmlns:p14="http://schemas.microsoft.com/office/powerpoint/2010/main" val="1914008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67B7-019D-E42B-C728-0DB12BCF13CE}"/>
              </a:ext>
            </a:extLst>
          </p:cNvPr>
          <p:cNvSpPr>
            <a:spLocks noGrp="1"/>
          </p:cNvSpPr>
          <p:nvPr>
            <p:ph type="title"/>
          </p:nvPr>
        </p:nvSpPr>
        <p:spPr/>
        <p:txBody>
          <a:bodyPr/>
          <a:lstStyle/>
          <a:p>
            <a:endParaRPr lang="en-GB"/>
          </a:p>
        </p:txBody>
      </p:sp>
      <p:pic>
        <p:nvPicPr>
          <p:cNvPr id="4" name="Picture 4" descr="Graphical user interface, text, application&#10;&#10;Description automatically generated">
            <a:extLst>
              <a:ext uri="{FF2B5EF4-FFF2-40B4-BE49-F238E27FC236}">
                <a16:creationId xmlns:a16="http://schemas.microsoft.com/office/drawing/2014/main" id="{F55CB46C-3ECE-E812-1F2B-CDFFF0BFFC61}"/>
              </a:ext>
            </a:extLst>
          </p:cNvPr>
          <p:cNvPicPr>
            <a:picLocks noGrp="1" noChangeAspect="1"/>
          </p:cNvPicPr>
          <p:nvPr>
            <p:ph idx="1"/>
          </p:nvPr>
        </p:nvPicPr>
        <p:blipFill>
          <a:blip r:embed="rId2"/>
          <a:stretch>
            <a:fillRect/>
          </a:stretch>
        </p:blipFill>
        <p:spPr>
          <a:xfrm>
            <a:off x="-2240" y="1088"/>
            <a:ext cx="11479305" cy="3843028"/>
          </a:xfrm>
        </p:spPr>
      </p:pic>
    </p:spTree>
    <p:extLst>
      <p:ext uri="{BB962C8B-B14F-4D97-AF65-F5344CB8AC3E}">
        <p14:creationId xmlns:p14="http://schemas.microsoft.com/office/powerpoint/2010/main" val="2724049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32839-7B25-2188-E094-4E09796513D8}"/>
              </a:ext>
            </a:extLst>
          </p:cNvPr>
          <p:cNvSpPr>
            <a:spLocks noGrp="1"/>
          </p:cNvSpPr>
          <p:nvPr>
            <p:ph type="title"/>
          </p:nvPr>
        </p:nvSpPr>
        <p:spPr/>
        <p:txBody>
          <a:bodyPr/>
          <a:lstStyle/>
          <a:p>
            <a:endParaRPr lang="en-GB"/>
          </a:p>
        </p:txBody>
      </p:sp>
      <p:pic>
        <p:nvPicPr>
          <p:cNvPr id="4" name="Picture 4" descr="Graphical user interface, application, Word&#10;&#10;Description automatically generated">
            <a:extLst>
              <a:ext uri="{FF2B5EF4-FFF2-40B4-BE49-F238E27FC236}">
                <a16:creationId xmlns:a16="http://schemas.microsoft.com/office/drawing/2014/main" id="{F1487FD6-9BA2-DA19-D52D-0EF1391100EF}"/>
              </a:ext>
            </a:extLst>
          </p:cNvPr>
          <p:cNvPicPr>
            <a:picLocks noGrp="1" noChangeAspect="1"/>
          </p:cNvPicPr>
          <p:nvPr>
            <p:ph idx="1"/>
          </p:nvPr>
        </p:nvPicPr>
        <p:blipFill>
          <a:blip r:embed="rId2"/>
          <a:stretch>
            <a:fillRect/>
          </a:stretch>
        </p:blipFill>
        <p:spPr>
          <a:xfrm>
            <a:off x="-906485" y="-247462"/>
            <a:ext cx="14206673" cy="6469249"/>
          </a:xfrm>
        </p:spPr>
      </p:pic>
    </p:spTree>
    <p:extLst>
      <p:ext uri="{BB962C8B-B14F-4D97-AF65-F5344CB8AC3E}">
        <p14:creationId xmlns:p14="http://schemas.microsoft.com/office/powerpoint/2010/main" val="3361362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B5C88-564B-2977-997F-7409942B1375}"/>
              </a:ext>
            </a:extLst>
          </p:cNvPr>
          <p:cNvSpPr>
            <a:spLocks noGrp="1"/>
          </p:cNvSpPr>
          <p:nvPr>
            <p:ph type="title"/>
          </p:nvPr>
        </p:nvSpPr>
        <p:spPr/>
        <p:txBody>
          <a:bodyPr/>
          <a:lstStyle/>
          <a:p>
            <a:endParaRPr lang="en-GB"/>
          </a:p>
        </p:txBody>
      </p:sp>
      <p:pic>
        <p:nvPicPr>
          <p:cNvPr id="4" name="Picture 4" descr="Graphical user interface, application, Word&#10;&#10;Description automatically generated">
            <a:extLst>
              <a:ext uri="{FF2B5EF4-FFF2-40B4-BE49-F238E27FC236}">
                <a16:creationId xmlns:a16="http://schemas.microsoft.com/office/drawing/2014/main" id="{1B8F0A16-C90B-481F-0D07-7444DEBEDFCD}"/>
              </a:ext>
            </a:extLst>
          </p:cNvPr>
          <p:cNvPicPr>
            <a:picLocks noGrp="1" noChangeAspect="1"/>
          </p:cNvPicPr>
          <p:nvPr>
            <p:ph idx="1"/>
          </p:nvPr>
        </p:nvPicPr>
        <p:blipFill>
          <a:blip r:embed="rId2"/>
          <a:stretch>
            <a:fillRect/>
          </a:stretch>
        </p:blipFill>
        <p:spPr>
          <a:xfrm>
            <a:off x="839245" y="211978"/>
            <a:ext cx="10636775" cy="5998602"/>
          </a:xfrm>
        </p:spPr>
      </p:pic>
    </p:spTree>
    <p:extLst>
      <p:ext uri="{BB962C8B-B14F-4D97-AF65-F5344CB8AC3E}">
        <p14:creationId xmlns:p14="http://schemas.microsoft.com/office/powerpoint/2010/main" val="1293401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3C1A3-DCBE-A432-5680-83487F745C17}"/>
              </a:ext>
            </a:extLst>
          </p:cNvPr>
          <p:cNvSpPr>
            <a:spLocks noGrp="1"/>
          </p:cNvSpPr>
          <p:nvPr>
            <p:ph type="title"/>
          </p:nvPr>
        </p:nvSpPr>
        <p:spPr/>
        <p:txBody>
          <a:bodyPr/>
          <a:lstStyle/>
          <a:p>
            <a:endParaRPr lang="en-GB"/>
          </a:p>
        </p:txBody>
      </p:sp>
      <p:pic>
        <p:nvPicPr>
          <p:cNvPr id="4" name="Picture 4" descr="Graphical user interface, text, application&#10;&#10;Description automatically generated">
            <a:extLst>
              <a:ext uri="{FF2B5EF4-FFF2-40B4-BE49-F238E27FC236}">
                <a16:creationId xmlns:a16="http://schemas.microsoft.com/office/drawing/2014/main" id="{0998EA95-BA48-AD4E-2F8D-DB6B081D7DB0}"/>
              </a:ext>
            </a:extLst>
          </p:cNvPr>
          <p:cNvPicPr>
            <a:picLocks noGrp="1" noChangeAspect="1"/>
          </p:cNvPicPr>
          <p:nvPr>
            <p:ph idx="1"/>
          </p:nvPr>
        </p:nvPicPr>
        <p:blipFill>
          <a:blip r:embed="rId2"/>
          <a:stretch>
            <a:fillRect/>
          </a:stretch>
        </p:blipFill>
        <p:spPr>
          <a:xfrm>
            <a:off x="-225669" y="-415550"/>
            <a:ext cx="12497662" cy="6973513"/>
          </a:xfrm>
        </p:spPr>
      </p:pic>
    </p:spTree>
    <p:extLst>
      <p:ext uri="{BB962C8B-B14F-4D97-AF65-F5344CB8AC3E}">
        <p14:creationId xmlns:p14="http://schemas.microsoft.com/office/powerpoint/2010/main" val="576551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F0408-4B3B-DE90-EA48-B55E47206D13}"/>
              </a:ext>
            </a:extLst>
          </p:cNvPr>
          <p:cNvSpPr>
            <a:spLocks noGrp="1"/>
          </p:cNvSpPr>
          <p:nvPr>
            <p:ph type="title"/>
          </p:nvPr>
        </p:nvSpPr>
        <p:spPr/>
        <p:txBody>
          <a:bodyPr/>
          <a:lstStyle/>
          <a:p>
            <a:endParaRPr lang="en-GB"/>
          </a:p>
        </p:txBody>
      </p:sp>
      <p:pic>
        <p:nvPicPr>
          <p:cNvPr id="4" name="Picture 4" descr="Chart, treemap chart&#10;&#10;Description automatically generated">
            <a:extLst>
              <a:ext uri="{FF2B5EF4-FFF2-40B4-BE49-F238E27FC236}">
                <a16:creationId xmlns:a16="http://schemas.microsoft.com/office/drawing/2014/main" id="{62A82051-5A5C-428C-6D24-1E8DCF456FB3}"/>
              </a:ext>
            </a:extLst>
          </p:cNvPr>
          <p:cNvPicPr>
            <a:picLocks noGrp="1" noChangeAspect="1"/>
          </p:cNvPicPr>
          <p:nvPr>
            <p:ph idx="1"/>
          </p:nvPr>
        </p:nvPicPr>
        <p:blipFill>
          <a:blip r:embed="rId2"/>
          <a:stretch>
            <a:fillRect/>
          </a:stretch>
        </p:blipFill>
        <p:spPr>
          <a:xfrm>
            <a:off x="-520958" y="-449168"/>
            <a:ext cx="12886533" cy="6883865"/>
          </a:xfrm>
        </p:spPr>
      </p:pic>
    </p:spTree>
    <p:extLst>
      <p:ext uri="{BB962C8B-B14F-4D97-AF65-F5344CB8AC3E}">
        <p14:creationId xmlns:p14="http://schemas.microsoft.com/office/powerpoint/2010/main" val="893486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3E570-9EB0-246A-F5F8-552A646C5378}"/>
              </a:ext>
            </a:extLst>
          </p:cNvPr>
          <p:cNvSpPr>
            <a:spLocks noGrp="1"/>
          </p:cNvSpPr>
          <p:nvPr>
            <p:ph type="title"/>
          </p:nvPr>
        </p:nvSpPr>
        <p:spPr/>
        <p:txBody>
          <a:bodyPr/>
          <a:lstStyle/>
          <a:p>
            <a:endParaRPr lang="en-GB"/>
          </a:p>
        </p:txBody>
      </p:sp>
      <p:pic>
        <p:nvPicPr>
          <p:cNvPr id="5" name="Picture 5" descr="Graphical user interface, text, application&#10;&#10;Description automatically generated">
            <a:extLst>
              <a:ext uri="{FF2B5EF4-FFF2-40B4-BE49-F238E27FC236}">
                <a16:creationId xmlns:a16="http://schemas.microsoft.com/office/drawing/2014/main" id="{778ECEED-370C-E039-FFA8-C99DCFC0E236}"/>
              </a:ext>
            </a:extLst>
          </p:cNvPr>
          <p:cNvPicPr>
            <a:picLocks noGrp="1" noChangeAspect="1"/>
          </p:cNvPicPr>
          <p:nvPr>
            <p:ph idx="1"/>
          </p:nvPr>
        </p:nvPicPr>
        <p:blipFill>
          <a:blip r:embed="rId2"/>
          <a:stretch>
            <a:fillRect/>
          </a:stretch>
        </p:blipFill>
        <p:spPr>
          <a:xfrm>
            <a:off x="-93721" y="-933"/>
            <a:ext cx="12648381" cy="6861454"/>
          </a:xfrm>
        </p:spPr>
      </p:pic>
    </p:spTree>
    <p:extLst>
      <p:ext uri="{BB962C8B-B14F-4D97-AF65-F5344CB8AC3E}">
        <p14:creationId xmlns:p14="http://schemas.microsoft.com/office/powerpoint/2010/main" val="2392968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A3DE9-B33C-FE59-22B1-3AC4F7FD4AE9}"/>
              </a:ext>
            </a:extLst>
          </p:cNvPr>
          <p:cNvSpPr>
            <a:spLocks noGrp="1"/>
          </p:cNvSpPr>
          <p:nvPr>
            <p:ph type="title"/>
          </p:nvPr>
        </p:nvSpPr>
        <p:spPr/>
        <p:txBody>
          <a:bodyPr/>
          <a:lstStyle/>
          <a:p>
            <a:endParaRPr lang="en-GB"/>
          </a:p>
        </p:txBody>
      </p:sp>
      <p:pic>
        <p:nvPicPr>
          <p:cNvPr id="4" name="Picture 4" descr="Graphical user interface, text, application, email&#10;&#10;Description automatically generated">
            <a:extLst>
              <a:ext uri="{FF2B5EF4-FFF2-40B4-BE49-F238E27FC236}">
                <a16:creationId xmlns:a16="http://schemas.microsoft.com/office/drawing/2014/main" id="{65A8426D-E03E-30D1-8C05-36269A9A280E}"/>
              </a:ext>
            </a:extLst>
          </p:cNvPr>
          <p:cNvPicPr>
            <a:picLocks noGrp="1" noChangeAspect="1"/>
          </p:cNvPicPr>
          <p:nvPr>
            <p:ph idx="1"/>
          </p:nvPr>
        </p:nvPicPr>
        <p:blipFill>
          <a:blip r:embed="rId2"/>
          <a:stretch>
            <a:fillRect/>
          </a:stretch>
        </p:blipFill>
        <p:spPr>
          <a:xfrm>
            <a:off x="73261" y="368860"/>
            <a:ext cx="11944625" cy="5292631"/>
          </a:xfrm>
        </p:spPr>
      </p:pic>
    </p:spTree>
    <p:extLst>
      <p:ext uri="{BB962C8B-B14F-4D97-AF65-F5344CB8AC3E}">
        <p14:creationId xmlns:p14="http://schemas.microsoft.com/office/powerpoint/2010/main" val="3172794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E9ED1-80E9-9547-E29C-D60C5DDB0654}"/>
              </a:ext>
            </a:extLst>
          </p:cNvPr>
          <p:cNvSpPr>
            <a:spLocks noGrp="1"/>
          </p:cNvSpPr>
          <p:nvPr>
            <p:ph type="title"/>
          </p:nvPr>
        </p:nvSpPr>
        <p:spPr/>
        <p:txBody>
          <a:bodyPr/>
          <a:lstStyle/>
          <a:p>
            <a:endParaRPr lang="en-GB"/>
          </a:p>
        </p:txBody>
      </p:sp>
      <p:pic>
        <p:nvPicPr>
          <p:cNvPr id="4" name="Picture 4" descr="Text&#10;&#10;Description automatically generated">
            <a:extLst>
              <a:ext uri="{FF2B5EF4-FFF2-40B4-BE49-F238E27FC236}">
                <a16:creationId xmlns:a16="http://schemas.microsoft.com/office/drawing/2014/main" id="{512C5427-08E9-B4AA-9681-40BEBA82E0C0}"/>
              </a:ext>
            </a:extLst>
          </p:cNvPr>
          <p:cNvPicPr>
            <a:picLocks noGrp="1" noChangeAspect="1"/>
          </p:cNvPicPr>
          <p:nvPr>
            <p:ph idx="1"/>
          </p:nvPr>
        </p:nvPicPr>
        <p:blipFill>
          <a:blip r:embed="rId2"/>
          <a:stretch>
            <a:fillRect/>
          </a:stretch>
        </p:blipFill>
        <p:spPr>
          <a:xfrm>
            <a:off x="-317464" y="-101785"/>
            <a:ext cx="12826925" cy="6827836"/>
          </a:xfrm>
        </p:spPr>
      </p:pic>
    </p:spTree>
    <p:extLst>
      <p:ext uri="{BB962C8B-B14F-4D97-AF65-F5344CB8AC3E}">
        <p14:creationId xmlns:p14="http://schemas.microsoft.com/office/powerpoint/2010/main" val="1734336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91FBD2-D4EA-ED6F-C50F-201F63594FE3}"/>
              </a:ext>
            </a:extLst>
          </p:cNvPr>
          <p:cNvSpPr>
            <a:spLocks noGrp="1"/>
          </p:cNvSpPr>
          <p:nvPr>
            <p:ph idx="1"/>
          </p:nvPr>
        </p:nvSpPr>
        <p:spPr>
          <a:xfrm>
            <a:off x="5373289" y="-4258"/>
            <a:ext cx="6961406" cy="6064805"/>
          </a:xfrm>
        </p:spPr>
        <p:txBody>
          <a:bodyPr vert="horz" lIns="91440" tIns="45720" rIns="91440" bIns="45720" rtlCol="0" anchor="t">
            <a:normAutofit fontScale="92500" lnSpcReduction="20000"/>
          </a:bodyPr>
          <a:lstStyle/>
          <a:p>
            <a:pPr marL="0" indent="0">
              <a:buNone/>
            </a:pPr>
            <a:r>
              <a:rPr lang="en-GB" dirty="0">
                <a:cs typeface="Calibri"/>
              </a:rPr>
              <a:t>                      EDA</a:t>
            </a:r>
          </a:p>
          <a:p>
            <a:pPr marL="0" indent="0">
              <a:buNone/>
            </a:pPr>
            <a:r>
              <a:rPr lang="en-GB" dirty="0">
                <a:cs typeface="Calibri"/>
              </a:rPr>
              <a:t>  </a:t>
            </a:r>
            <a:r>
              <a:rPr lang="en-GB" sz="1800" dirty="0">
                <a:cs typeface="Calibri"/>
              </a:rPr>
              <a:t> </a:t>
            </a:r>
            <a:endParaRPr lang="en-GB" dirty="0">
              <a:cs typeface="Calibri"/>
            </a:endParaRPr>
          </a:p>
          <a:p>
            <a:pPr marL="0" indent="0">
              <a:buNone/>
            </a:pPr>
            <a:r>
              <a:rPr lang="en-GB" dirty="0">
                <a:cs typeface="Calibri"/>
              </a:rPr>
              <a:t>Floating village residential category price is high as compared to other catogery as per the defination is a special area where a retirement community was developed abd have the highest median price 31.73 squre </a:t>
            </a:r>
            <a:r>
              <a:rPr lang="en-GB">
                <a:cs typeface="Calibri"/>
              </a:rPr>
              <a:t>per feet</a:t>
            </a:r>
          </a:p>
          <a:p>
            <a:pPr marL="0" indent="0">
              <a:buNone/>
            </a:pPr>
            <a:r>
              <a:rPr lang="en-GB" dirty="0">
                <a:cs typeface="Calibri"/>
              </a:rPr>
              <a:t>People love peace but it is not the case with everyone some people love to high density area I am assuming that everything  which is necessary for daily life is a easily available as compared to low density area and prices are also define accordingly by nature if everything ia accessible easily prices wil be high for that place we can see the same affect here in data  as well.Average RH price per squre feet is 18.27 and for RL is 17.40 per squre feet we see that RM price is high as compared to RH considering several factor like easy access to things ,low noise population low air </a:t>
            </a:r>
            <a:r>
              <a:rPr lang="en-GB">
                <a:cs typeface="Calibri"/>
              </a:rPr>
              <a:t>population,less crowd etc.</a:t>
            </a:r>
            <a:endParaRPr lang="en-GB" dirty="0">
              <a:cs typeface="Calibri"/>
            </a:endParaRPr>
          </a:p>
        </p:txBody>
      </p:sp>
      <p:pic>
        <p:nvPicPr>
          <p:cNvPr id="5" name="Picture 5" descr="Graphical user interface, text&#10;&#10;Description automatically generated">
            <a:extLst>
              <a:ext uri="{FF2B5EF4-FFF2-40B4-BE49-F238E27FC236}">
                <a16:creationId xmlns:a16="http://schemas.microsoft.com/office/drawing/2014/main" id="{79FD74BC-6ED4-1942-CE69-9F4FC28E6A3D}"/>
              </a:ext>
            </a:extLst>
          </p:cNvPr>
          <p:cNvPicPr>
            <a:picLocks noChangeAspect="1"/>
          </p:cNvPicPr>
          <p:nvPr/>
        </p:nvPicPr>
        <p:blipFill>
          <a:blip r:embed="rId2"/>
          <a:stretch>
            <a:fillRect/>
          </a:stretch>
        </p:blipFill>
        <p:spPr>
          <a:xfrm>
            <a:off x="-147086" y="75693"/>
            <a:ext cx="5593538" cy="4792271"/>
          </a:xfrm>
          <a:prstGeom prst="rect">
            <a:avLst/>
          </a:prstGeom>
        </p:spPr>
      </p:pic>
    </p:spTree>
    <p:extLst>
      <p:ext uri="{BB962C8B-B14F-4D97-AF65-F5344CB8AC3E}">
        <p14:creationId xmlns:p14="http://schemas.microsoft.com/office/powerpoint/2010/main" val="2946185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CB08-EE2D-1B0C-E17F-83986F5AC673}"/>
              </a:ext>
            </a:extLst>
          </p:cNvPr>
          <p:cNvSpPr>
            <a:spLocks noGrp="1"/>
          </p:cNvSpPr>
          <p:nvPr>
            <p:ph type="title"/>
          </p:nvPr>
        </p:nvSpPr>
        <p:spPr/>
        <p:txBody>
          <a:bodyPr/>
          <a:lstStyle/>
          <a:p>
            <a:endParaRPr lang="en-GB"/>
          </a:p>
        </p:txBody>
      </p:sp>
      <p:pic>
        <p:nvPicPr>
          <p:cNvPr id="4" name="Picture 4" descr="Graphical user interface, text, application&#10;&#10;Description automatically generated">
            <a:extLst>
              <a:ext uri="{FF2B5EF4-FFF2-40B4-BE49-F238E27FC236}">
                <a16:creationId xmlns:a16="http://schemas.microsoft.com/office/drawing/2014/main" id="{CE2BABFD-D6DE-784A-59A5-8B99C75BAF76}"/>
              </a:ext>
            </a:extLst>
          </p:cNvPr>
          <p:cNvPicPr>
            <a:picLocks noGrp="1" noChangeAspect="1"/>
          </p:cNvPicPr>
          <p:nvPr>
            <p:ph idx="1"/>
          </p:nvPr>
        </p:nvPicPr>
        <p:blipFill>
          <a:blip r:embed="rId2"/>
          <a:stretch>
            <a:fillRect/>
          </a:stretch>
        </p:blipFill>
        <p:spPr>
          <a:xfrm>
            <a:off x="472590" y="-471581"/>
            <a:ext cx="12983731" cy="6289955"/>
          </a:xfrm>
        </p:spPr>
      </p:pic>
    </p:spTree>
    <p:extLst>
      <p:ext uri="{BB962C8B-B14F-4D97-AF65-F5344CB8AC3E}">
        <p14:creationId xmlns:p14="http://schemas.microsoft.com/office/powerpoint/2010/main" val="3857459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7FFDC-E12B-D0BB-1E5F-4E8DAC26E014}"/>
              </a:ext>
            </a:extLst>
          </p:cNvPr>
          <p:cNvSpPr>
            <a:spLocks noGrp="1"/>
          </p:cNvSpPr>
          <p:nvPr>
            <p:ph type="title"/>
          </p:nvPr>
        </p:nvSpPr>
        <p:spPr/>
        <p:txBody>
          <a:bodyPr/>
          <a:lstStyle/>
          <a:p>
            <a:endParaRPr lang="en-GB"/>
          </a:p>
        </p:txBody>
      </p:sp>
      <p:pic>
        <p:nvPicPr>
          <p:cNvPr id="4" name="Picture 4" descr="Chart, funnel chart&#10;&#10;Description automatically generated">
            <a:extLst>
              <a:ext uri="{FF2B5EF4-FFF2-40B4-BE49-F238E27FC236}">
                <a16:creationId xmlns:a16="http://schemas.microsoft.com/office/drawing/2014/main" id="{4D48F2DD-495B-CE13-F889-CEEE17CE1468}"/>
              </a:ext>
            </a:extLst>
          </p:cNvPr>
          <p:cNvPicPr>
            <a:picLocks noGrp="1" noChangeAspect="1"/>
          </p:cNvPicPr>
          <p:nvPr>
            <p:ph idx="1"/>
          </p:nvPr>
        </p:nvPicPr>
        <p:blipFill>
          <a:blip r:embed="rId2"/>
          <a:stretch>
            <a:fillRect/>
          </a:stretch>
        </p:blipFill>
        <p:spPr>
          <a:xfrm>
            <a:off x="694700" y="-505198"/>
            <a:ext cx="12539511" cy="7096779"/>
          </a:xfrm>
        </p:spPr>
      </p:pic>
    </p:spTree>
    <p:extLst>
      <p:ext uri="{BB962C8B-B14F-4D97-AF65-F5344CB8AC3E}">
        <p14:creationId xmlns:p14="http://schemas.microsoft.com/office/powerpoint/2010/main" val="874121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86F08-4BD0-8D45-711C-EF55D9FD7973}"/>
              </a:ext>
            </a:extLst>
          </p:cNvPr>
          <p:cNvSpPr>
            <a:spLocks noGrp="1"/>
          </p:cNvSpPr>
          <p:nvPr>
            <p:ph type="title"/>
          </p:nvPr>
        </p:nvSpPr>
        <p:spPr/>
        <p:txBody>
          <a:bodyPr/>
          <a:lstStyle/>
          <a:p>
            <a:endParaRPr lang="en-GB"/>
          </a:p>
        </p:txBody>
      </p:sp>
      <p:pic>
        <p:nvPicPr>
          <p:cNvPr id="4" name="Picture 4" descr="Text&#10;&#10;Description automatically generated">
            <a:extLst>
              <a:ext uri="{FF2B5EF4-FFF2-40B4-BE49-F238E27FC236}">
                <a16:creationId xmlns:a16="http://schemas.microsoft.com/office/drawing/2014/main" id="{4DF9C9FC-A5A6-27BD-7460-A5AC64D63C55}"/>
              </a:ext>
            </a:extLst>
          </p:cNvPr>
          <p:cNvPicPr>
            <a:picLocks noGrp="1" noChangeAspect="1"/>
          </p:cNvPicPr>
          <p:nvPr>
            <p:ph idx="1"/>
          </p:nvPr>
        </p:nvPicPr>
        <p:blipFill>
          <a:blip r:embed="rId2"/>
          <a:stretch>
            <a:fillRect/>
          </a:stretch>
        </p:blipFill>
        <p:spPr>
          <a:xfrm>
            <a:off x="841705" y="368861"/>
            <a:ext cx="10082765" cy="4351338"/>
          </a:xfrm>
        </p:spPr>
      </p:pic>
    </p:spTree>
    <p:extLst>
      <p:ext uri="{BB962C8B-B14F-4D97-AF65-F5344CB8AC3E}">
        <p14:creationId xmlns:p14="http://schemas.microsoft.com/office/powerpoint/2010/main" val="1820645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B1CB0-630F-76CA-8939-4E3396989785}"/>
              </a:ext>
            </a:extLst>
          </p:cNvPr>
          <p:cNvSpPr>
            <a:spLocks noGrp="1"/>
          </p:cNvSpPr>
          <p:nvPr>
            <p:ph type="title"/>
          </p:nvPr>
        </p:nvSpPr>
        <p:spPr/>
        <p:txBody>
          <a:bodyPr/>
          <a:lstStyle/>
          <a:p>
            <a:r>
              <a:rPr lang="en-GB">
                <a:cs typeface="Calibri Light"/>
              </a:rPr>
              <a:t>Thank you</a:t>
            </a:r>
            <a:endParaRPr lang="en-GB"/>
          </a:p>
        </p:txBody>
      </p:sp>
      <p:sp>
        <p:nvSpPr>
          <p:cNvPr id="3" name="Content Placeholder 2">
            <a:extLst>
              <a:ext uri="{FF2B5EF4-FFF2-40B4-BE49-F238E27FC236}">
                <a16:creationId xmlns:a16="http://schemas.microsoft.com/office/drawing/2014/main" id="{5D8D4E0E-47F1-98DB-DF18-0F19E1D90639}"/>
              </a:ext>
            </a:extLst>
          </p:cNvPr>
          <p:cNvSpPr>
            <a:spLocks noGrp="1"/>
          </p:cNvSpPr>
          <p:nvPr>
            <p:ph idx="1"/>
          </p:nvPr>
        </p:nvSpPr>
        <p:spPr/>
        <p:txBody>
          <a:bodyPr vert="horz" lIns="91440" tIns="45720" rIns="91440" bIns="45720" rtlCol="0" anchor="t">
            <a:normAutofit/>
          </a:bodyPr>
          <a:lstStyle/>
          <a:p>
            <a:pPr marL="0" indent="0">
              <a:buNone/>
            </a:pPr>
            <a:endParaRPr lang="en-GB" dirty="0">
              <a:cs typeface="Calibri"/>
            </a:endParaRPr>
          </a:p>
        </p:txBody>
      </p:sp>
    </p:spTree>
    <p:extLst>
      <p:ext uri="{BB962C8B-B14F-4D97-AF65-F5344CB8AC3E}">
        <p14:creationId xmlns:p14="http://schemas.microsoft.com/office/powerpoint/2010/main" val="2335762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2E2A4-9DE0-8362-F0A6-6F444D3B8C81}"/>
              </a:ext>
            </a:extLst>
          </p:cNvPr>
          <p:cNvSpPr>
            <a:spLocks noGrp="1"/>
          </p:cNvSpPr>
          <p:nvPr>
            <p:ph type="title"/>
          </p:nvPr>
        </p:nvSpPr>
        <p:spPr>
          <a:xfrm>
            <a:off x="838200" y="2446686"/>
            <a:ext cx="10515600" cy="1325563"/>
          </a:xfrm>
        </p:spPr>
        <p:txBody>
          <a:bodyPr/>
          <a:lstStyle/>
          <a:p>
            <a:r>
              <a:rPr lang="en-GB" sz="1600" dirty="0">
                <a:cs typeface="Calibri Light"/>
              </a:rPr>
              <a:t>Since poved road looks more durable as compared to gravel road and  if property is on side of that road and any society has access to it prices would definitely going to be high and we can see the same here as well in the </a:t>
            </a:r>
            <a:r>
              <a:rPr lang="en-GB" sz="1600">
                <a:cs typeface="Calibri Light"/>
              </a:rPr>
              <a:t>data</a:t>
            </a:r>
            <a:endParaRPr lang="en-GB" sz="1600" dirty="0">
              <a:cs typeface="Calibri Light"/>
            </a:endParaRPr>
          </a:p>
        </p:txBody>
      </p:sp>
      <p:pic>
        <p:nvPicPr>
          <p:cNvPr id="11" name="Picture 11" descr="Graphical user interface, text, application&#10;&#10;Description automatically generated">
            <a:extLst>
              <a:ext uri="{FF2B5EF4-FFF2-40B4-BE49-F238E27FC236}">
                <a16:creationId xmlns:a16="http://schemas.microsoft.com/office/drawing/2014/main" id="{4BE620A1-0F41-5360-3582-73D215395412}"/>
              </a:ext>
            </a:extLst>
          </p:cNvPr>
          <p:cNvPicPr>
            <a:picLocks noGrp="1" noChangeAspect="1"/>
          </p:cNvPicPr>
          <p:nvPr>
            <p:ph idx="1"/>
          </p:nvPr>
        </p:nvPicPr>
        <p:blipFill>
          <a:blip r:embed="rId2"/>
          <a:stretch>
            <a:fillRect/>
          </a:stretch>
        </p:blipFill>
        <p:spPr>
          <a:xfrm>
            <a:off x="834366" y="516189"/>
            <a:ext cx="7400925" cy="1933575"/>
          </a:xfrm>
        </p:spPr>
      </p:pic>
    </p:spTree>
    <p:extLst>
      <p:ext uri="{BB962C8B-B14F-4D97-AF65-F5344CB8AC3E}">
        <p14:creationId xmlns:p14="http://schemas.microsoft.com/office/powerpoint/2010/main" val="2588730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2E2A4-9DE0-8362-F0A6-6F444D3B8C81}"/>
              </a:ext>
            </a:extLst>
          </p:cNvPr>
          <p:cNvSpPr>
            <a:spLocks noGrp="1"/>
          </p:cNvSpPr>
          <p:nvPr>
            <p:ph type="title"/>
          </p:nvPr>
        </p:nvSpPr>
        <p:spPr>
          <a:xfrm>
            <a:off x="500334" y="2586427"/>
            <a:ext cx="11637032" cy="2978958"/>
          </a:xfrm>
        </p:spPr>
        <p:txBody>
          <a:bodyPr>
            <a:normAutofit/>
          </a:bodyPr>
          <a:lstStyle/>
          <a:p>
            <a:r>
              <a:rPr lang="en-GB" sz="1600" dirty="0">
                <a:cs typeface="Calibri Light"/>
              </a:rPr>
              <a:t>It tried comparing land shape and their level of flatness and checking the price I have found that regular share </a:t>
            </a:r>
            <a:r>
              <a:rPr lang="en-GB" sz="1600">
                <a:cs typeface="Calibri Light"/>
              </a:rPr>
              <a:t>aand slightly irregular shape are liked and their prices are also high</a:t>
            </a:r>
            <a:endParaRPr lang="en-GB" sz="1600" dirty="0">
              <a:cs typeface="Calibri Light"/>
            </a:endParaRPr>
          </a:p>
        </p:txBody>
      </p:sp>
      <p:pic>
        <p:nvPicPr>
          <p:cNvPr id="4" name="Picture 4" descr="Graphical user interface, application&#10;&#10;Description automatically generated">
            <a:extLst>
              <a:ext uri="{FF2B5EF4-FFF2-40B4-BE49-F238E27FC236}">
                <a16:creationId xmlns:a16="http://schemas.microsoft.com/office/drawing/2014/main" id="{FD00C0DA-B561-FDFB-DB31-5B8F2ECFDA8B}"/>
              </a:ext>
            </a:extLst>
          </p:cNvPr>
          <p:cNvPicPr>
            <a:picLocks noGrp="1" noChangeAspect="1"/>
          </p:cNvPicPr>
          <p:nvPr>
            <p:ph idx="1"/>
          </p:nvPr>
        </p:nvPicPr>
        <p:blipFill>
          <a:blip r:embed="rId2"/>
          <a:stretch>
            <a:fillRect/>
          </a:stretch>
        </p:blipFill>
        <p:spPr>
          <a:xfrm>
            <a:off x="340197" y="-502108"/>
            <a:ext cx="9741207" cy="4269469"/>
          </a:xfrm>
        </p:spPr>
      </p:pic>
    </p:spTree>
    <p:extLst>
      <p:ext uri="{BB962C8B-B14F-4D97-AF65-F5344CB8AC3E}">
        <p14:creationId xmlns:p14="http://schemas.microsoft.com/office/powerpoint/2010/main" val="3680846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6F9FF-A991-2F85-A328-C1A9A2A499A7}"/>
              </a:ext>
            </a:extLst>
          </p:cNvPr>
          <p:cNvSpPr>
            <a:spLocks noGrp="1"/>
          </p:cNvSpPr>
          <p:nvPr>
            <p:ph type="title"/>
          </p:nvPr>
        </p:nvSpPr>
        <p:spPr/>
        <p:txBody>
          <a:bodyPr/>
          <a:lstStyle/>
          <a:p>
            <a:endParaRPr lang="en-GB"/>
          </a:p>
        </p:txBody>
      </p:sp>
      <p:pic>
        <p:nvPicPr>
          <p:cNvPr id="4" name="Picture 4" descr="Graphical user interface, text, application, email&#10;&#10;Description automatically generated">
            <a:extLst>
              <a:ext uri="{FF2B5EF4-FFF2-40B4-BE49-F238E27FC236}">
                <a16:creationId xmlns:a16="http://schemas.microsoft.com/office/drawing/2014/main" id="{C78B9C2D-71BC-1A76-B1B1-D22202EC7F77}"/>
              </a:ext>
            </a:extLst>
          </p:cNvPr>
          <p:cNvPicPr>
            <a:picLocks noGrp="1" noChangeAspect="1"/>
          </p:cNvPicPr>
          <p:nvPr>
            <p:ph idx="1"/>
          </p:nvPr>
        </p:nvPicPr>
        <p:blipFill>
          <a:blip r:embed="rId2"/>
          <a:stretch>
            <a:fillRect/>
          </a:stretch>
        </p:blipFill>
        <p:spPr>
          <a:xfrm>
            <a:off x="-2241" y="712"/>
            <a:ext cx="12398188" cy="7086932"/>
          </a:xfrm>
        </p:spPr>
      </p:pic>
    </p:spTree>
    <p:extLst>
      <p:ext uri="{BB962C8B-B14F-4D97-AF65-F5344CB8AC3E}">
        <p14:creationId xmlns:p14="http://schemas.microsoft.com/office/powerpoint/2010/main" val="126207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8A525-93C2-4302-307B-F50721072321}"/>
              </a:ext>
            </a:extLst>
          </p:cNvPr>
          <p:cNvSpPr>
            <a:spLocks noGrp="1"/>
          </p:cNvSpPr>
          <p:nvPr>
            <p:ph type="title"/>
          </p:nvPr>
        </p:nvSpPr>
        <p:spPr/>
        <p:txBody>
          <a:bodyPr/>
          <a:lstStyle/>
          <a:p>
            <a:endParaRPr lang="en-GB"/>
          </a:p>
        </p:txBody>
      </p:sp>
      <p:pic>
        <p:nvPicPr>
          <p:cNvPr id="4" name="Picture 4" descr="Graphical user interface, text, application, email&#10;&#10;Description automatically generated">
            <a:extLst>
              <a:ext uri="{FF2B5EF4-FFF2-40B4-BE49-F238E27FC236}">
                <a16:creationId xmlns:a16="http://schemas.microsoft.com/office/drawing/2014/main" id="{5D32C09C-AB69-E9DF-969E-5E1CAEE21A5E}"/>
              </a:ext>
            </a:extLst>
          </p:cNvPr>
          <p:cNvPicPr>
            <a:picLocks noGrp="1" noChangeAspect="1"/>
          </p:cNvPicPr>
          <p:nvPr>
            <p:ph idx="1"/>
          </p:nvPr>
        </p:nvPicPr>
        <p:blipFill>
          <a:blip r:embed="rId2"/>
          <a:stretch>
            <a:fillRect/>
          </a:stretch>
        </p:blipFill>
        <p:spPr>
          <a:xfrm>
            <a:off x="-42656" y="-460375"/>
            <a:ext cx="12389371" cy="7320895"/>
          </a:xfrm>
        </p:spPr>
      </p:pic>
    </p:spTree>
    <p:extLst>
      <p:ext uri="{BB962C8B-B14F-4D97-AF65-F5344CB8AC3E}">
        <p14:creationId xmlns:p14="http://schemas.microsoft.com/office/powerpoint/2010/main" val="1019367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6E46-C8A2-0782-7B33-EAF19BFF5B1E}"/>
              </a:ext>
            </a:extLst>
          </p:cNvPr>
          <p:cNvSpPr>
            <a:spLocks noGrp="1"/>
          </p:cNvSpPr>
          <p:nvPr>
            <p:ph type="title"/>
          </p:nvPr>
        </p:nvSpPr>
        <p:spPr/>
        <p:txBody>
          <a:bodyPr/>
          <a:lstStyle/>
          <a:p>
            <a:endParaRPr lang="en-GB"/>
          </a:p>
        </p:txBody>
      </p:sp>
      <p:pic>
        <p:nvPicPr>
          <p:cNvPr id="4" name="Picture 4" descr="Chart&#10;&#10;Description automatically generated">
            <a:extLst>
              <a:ext uri="{FF2B5EF4-FFF2-40B4-BE49-F238E27FC236}">
                <a16:creationId xmlns:a16="http://schemas.microsoft.com/office/drawing/2014/main" id="{EFA9F8CC-811D-4A84-5D10-9BF6D54049D3}"/>
              </a:ext>
            </a:extLst>
          </p:cNvPr>
          <p:cNvPicPr>
            <a:picLocks noGrp="1" noChangeAspect="1"/>
          </p:cNvPicPr>
          <p:nvPr>
            <p:ph idx="1"/>
          </p:nvPr>
        </p:nvPicPr>
        <p:blipFill>
          <a:blip r:embed="rId2"/>
          <a:stretch>
            <a:fillRect/>
          </a:stretch>
        </p:blipFill>
        <p:spPr>
          <a:xfrm>
            <a:off x="-227229" y="-157816"/>
            <a:ext cx="12086163" cy="6850249"/>
          </a:xfrm>
        </p:spPr>
      </p:pic>
    </p:spTree>
    <p:extLst>
      <p:ext uri="{BB962C8B-B14F-4D97-AF65-F5344CB8AC3E}">
        <p14:creationId xmlns:p14="http://schemas.microsoft.com/office/powerpoint/2010/main" val="387640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8393-BE84-70BC-4F61-593178C6BFA8}"/>
              </a:ext>
            </a:extLst>
          </p:cNvPr>
          <p:cNvSpPr>
            <a:spLocks noGrp="1"/>
          </p:cNvSpPr>
          <p:nvPr>
            <p:ph type="title"/>
          </p:nvPr>
        </p:nvSpPr>
        <p:spPr/>
        <p:txBody>
          <a:bodyPr/>
          <a:lstStyle/>
          <a:p>
            <a:endParaRPr lang="en-GB"/>
          </a:p>
        </p:txBody>
      </p:sp>
      <p:pic>
        <p:nvPicPr>
          <p:cNvPr id="4" name="Picture 4" descr="Chart&#10;&#10;Description automatically generated">
            <a:extLst>
              <a:ext uri="{FF2B5EF4-FFF2-40B4-BE49-F238E27FC236}">
                <a16:creationId xmlns:a16="http://schemas.microsoft.com/office/drawing/2014/main" id="{F8B26A50-3C10-6762-A080-EC9C175940D6}"/>
              </a:ext>
            </a:extLst>
          </p:cNvPr>
          <p:cNvPicPr>
            <a:picLocks noGrp="1" noChangeAspect="1"/>
          </p:cNvPicPr>
          <p:nvPr>
            <p:ph idx="1"/>
          </p:nvPr>
        </p:nvPicPr>
        <p:blipFill>
          <a:blip r:embed="rId2"/>
          <a:stretch>
            <a:fillRect/>
          </a:stretch>
        </p:blipFill>
        <p:spPr>
          <a:xfrm>
            <a:off x="524435" y="706"/>
            <a:ext cx="12151658" cy="6802145"/>
          </a:xfrm>
        </p:spPr>
      </p:pic>
    </p:spTree>
    <p:extLst>
      <p:ext uri="{BB962C8B-B14F-4D97-AF65-F5344CB8AC3E}">
        <p14:creationId xmlns:p14="http://schemas.microsoft.com/office/powerpoint/2010/main" val="1243794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9D646-A83A-F8C2-D694-285EBBD0C036}"/>
              </a:ext>
            </a:extLst>
          </p:cNvPr>
          <p:cNvSpPr>
            <a:spLocks noGrp="1"/>
          </p:cNvSpPr>
          <p:nvPr>
            <p:ph type="title"/>
          </p:nvPr>
        </p:nvSpPr>
        <p:spPr/>
        <p:txBody>
          <a:bodyPr/>
          <a:lstStyle/>
          <a:p>
            <a:endParaRPr lang="en-GB"/>
          </a:p>
        </p:txBody>
      </p:sp>
      <p:pic>
        <p:nvPicPr>
          <p:cNvPr id="4" name="Picture 4" descr="Chart, scatter chart&#10;&#10;Description automatically generated">
            <a:extLst>
              <a:ext uri="{FF2B5EF4-FFF2-40B4-BE49-F238E27FC236}">
                <a16:creationId xmlns:a16="http://schemas.microsoft.com/office/drawing/2014/main" id="{611512E5-45B0-4C0E-EAAB-FFF6F396003D}"/>
              </a:ext>
            </a:extLst>
          </p:cNvPr>
          <p:cNvPicPr>
            <a:picLocks noGrp="1" noChangeAspect="1"/>
          </p:cNvPicPr>
          <p:nvPr>
            <p:ph idx="1"/>
          </p:nvPr>
        </p:nvPicPr>
        <p:blipFill>
          <a:blip r:embed="rId2"/>
          <a:stretch>
            <a:fillRect/>
          </a:stretch>
        </p:blipFill>
        <p:spPr>
          <a:xfrm>
            <a:off x="382484" y="-932"/>
            <a:ext cx="11012415" cy="6177895"/>
          </a:xfrm>
        </p:spPr>
      </p:pic>
    </p:spTree>
    <p:extLst>
      <p:ext uri="{BB962C8B-B14F-4D97-AF65-F5344CB8AC3E}">
        <p14:creationId xmlns:p14="http://schemas.microsoft.com/office/powerpoint/2010/main" val="312490474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23</Slides>
  <Notes>1</Notes>
  <HiddenSlides>1</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Project –problem statement </vt:lpstr>
      <vt:lpstr>PowerPoint Presentation</vt:lpstr>
      <vt:lpstr>Since poved road looks more durable as compared to gravel road and  if property is on side of that road and any society has access to it prices would definitely going to be high and we can see the same here as well in the data</vt:lpstr>
      <vt:lpstr>It tried comparing land shape and their level of flatness and checking the price I have found that regular share aand slightly irregular shape are liked and their prices are also high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335</cp:revision>
  <dcterms:created xsi:type="dcterms:W3CDTF">2022-11-23T11:18:42Z</dcterms:created>
  <dcterms:modified xsi:type="dcterms:W3CDTF">2022-11-25T11:54:57Z</dcterms:modified>
</cp:coreProperties>
</file>